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1" r:id="rId4"/>
    <p:sldId id="279" r:id="rId5"/>
    <p:sldId id="295" r:id="rId6"/>
    <p:sldId id="316" r:id="rId7"/>
    <p:sldId id="318" r:id="rId8"/>
    <p:sldId id="317" r:id="rId9"/>
    <p:sldId id="290" r:id="rId10"/>
    <p:sldId id="276" r:id="rId11"/>
    <p:sldId id="289" r:id="rId12"/>
    <p:sldId id="312" r:id="rId13"/>
    <p:sldId id="29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F9FB8F-DBBA-4CED-B2BD-451009C17454}" type="datetimeFigureOut">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1837226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F9FB8F-DBBA-4CED-B2BD-451009C17454}" type="datetimeFigureOut">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4115744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F9FB8F-DBBA-4CED-B2BD-451009C17454}" type="datetimeFigureOut">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26259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F9FB8F-DBBA-4CED-B2BD-451009C17454}" type="datetimeFigureOut">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39970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F9FB8F-DBBA-4CED-B2BD-451009C17454}" type="datetimeFigureOut">
              <a:rPr lang="en-US" smtClean="0"/>
              <a:t>2/14/2024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167225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F9FB8F-DBBA-4CED-B2BD-451009C17454}" type="datetimeFigureOut">
              <a:rPr lang="en-US" smtClean="0"/>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3325876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F9FB8F-DBBA-4CED-B2BD-451009C17454}" type="datetimeFigureOut">
              <a:rPr lang="en-US" smtClean="0"/>
              <a:t>2/14/2024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1724401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F9FB8F-DBBA-4CED-B2BD-451009C17454}" type="datetimeFigureOut">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3231359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F9FB8F-DBBA-4CED-B2BD-451009C17454}" type="datetimeFigureOut">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3708444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F9FB8F-DBBA-4CED-B2BD-451009C17454}" type="datetimeFigureOut">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1401132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F9FB8F-DBBA-4CED-B2BD-451009C17454}" type="datetimeFigureOut">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3C7E3-FD56-459B-92D0-1D6458249499}" type="slidenum">
              <a:rPr lang="en-US" smtClean="0"/>
              <a:t>‹#›</a:t>
            </a:fld>
            <a:endParaRPr lang="en-US"/>
          </a:p>
        </p:txBody>
      </p:sp>
    </p:spTree>
    <p:extLst>
      <p:ext uri="{BB962C8B-B14F-4D97-AF65-F5344CB8AC3E}">
        <p14:creationId xmlns:p14="http://schemas.microsoft.com/office/powerpoint/2010/main" val="1004330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F9FB8F-DBBA-4CED-B2BD-451009C17454}" type="datetimeFigureOut">
              <a:rPr lang="en-US" smtClean="0"/>
              <a:t>2/14/2024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53C7E3-FD56-459B-92D0-1D6458249499}" type="slidenum">
              <a:rPr lang="en-US" smtClean="0"/>
              <a:t>‹#›</a:t>
            </a:fld>
            <a:endParaRPr lang="en-US"/>
          </a:p>
        </p:txBody>
      </p:sp>
    </p:spTree>
    <p:extLst>
      <p:ext uri="{BB962C8B-B14F-4D97-AF65-F5344CB8AC3E}">
        <p14:creationId xmlns:p14="http://schemas.microsoft.com/office/powerpoint/2010/main" val="2809547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thesocialmediaacademy.org/Certified-Social-Media-Marketing-Online-90-mins-p/af2f0.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moz.com/blog/absolute-beginners-guide-to-google-analytic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analytics.google.com/analytics/web/?utm_source=demoaccount&amp;utm_medium=demoaccount&amp;utm_campaign=demoaccount#/p213025502/reports/intelligenthom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mediashift.org/2014/08/when-data-drives-the-news-a-look-at-analytics-beyond-the-page-view/"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nalytics.google.com/analytics/academ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2" Type="http://schemas.openxmlformats.org/officeDocument/2006/relationships/hyperlink" Target="https://blog.bufferapp.com/definitive-guide-social-media-metrics-sta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Analytics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5294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195"/>
            <a:ext cx="10515600" cy="1325563"/>
          </a:xfrm>
        </p:spPr>
        <p:txBody>
          <a:bodyPr/>
          <a:lstStyle/>
          <a:p>
            <a:r>
              <a:rPr lang="en-US" b="1" dirty="0"/>
              <a:t>What are website analytics?</a:t>
            </a:r>
            <a:endParaRPr lang="en-US" dirty="0"/>
          </a:p>
        </p:txBody>
      </p:sp>
      <p:sp>
        <p:nvSpPr>
          <p:cNvPr id="3" name="Content Placeholder 2"/>
          <p:cNvSpPr>
            <a:spLocks noGrp="1"/>
          </p:cNvSpPr>
          <p:nvPr>
            <p:ph idx="1"/>
          </p:nvPr>
        </p:nvSpPr>
        <p:spPr>
          <a:xfrm>
            <a:off x="838200" y="1431758"/>
            <a:ext cx="10515600" cy="4745205"/>
          </a:xfrm>
        </p:spPr>
        <p:txBody>
          <a:bodyPr>
            <a:normAutofit fontScale="85000" lnSpcReduction="10000"/>
          </a:bodyPr>
          <a:lstStyle/>
          <a:p>
            <a:pPr marL="0" indent="0">
              <a:buNone/>
            </a:pPr>
            <a:r>
              <a:rPr lang="en-US" dirty="0"/>
              <a:t>Website analytics are generally referred to as the measurement, analysis and reporting of Internet activity in order to understand and optimize your website. To put this simply, it is data on:</a:t>
            </a:r>
          </a:p>
          <a:p>
            <a:r>
              <a:rPr lang="en-US" dirty="0"/>
              <a:t>Who visits your website</a:t>
            </a:r>
          </a:p>
          <a:p>
            <a:r>
              <a:rPr lang="en-US" dirty="0"/>
              <a:t>What they did once they landed there and how long they stayed</a:t>
            </a:r>
          </a:p>
          <a:p>
            <a:r>
              <a:rPr lang="en-US" dirty="0"/>
              <a:t>Where they went afterward</a:t>
            </a:r>
          </a:p>
          <a:p>
            <a:r>
              <a:rPr lang="en-US" dirty="0"/>
              <a:t>How your visitors found your website - this is very important for determining which of your efforts are paying off. It shows if visitors found your site directly, through a referral (ex: Twitter, Facebook), or from search engines.</a:t>
            </a:r>
          </a:p>
          <a:p>
            <a:r>
              <a:rPr lang="en-US" dirty="0"/>
              <a:t>Web browsers used by your visitors - knowing which web browsers your visitors use allows you to know which browsers you should be focusing on.</a:t>
            </a:r>
          </a:p>
          <a:p>
            <a:r>
              <a:rPr lang="en-US" dirty="0"/>
              <a:t>What keywords were used by visitors in the search engines to get to your website</a:t>
            </a:r>
            <a:br>
              <a:rPr lang="en-US" b="1" dirty="0">
                <a:hlinkClick r:id="rId2"/>
              </a:rPr>
            </a:br>
            <a:endParaRPr lang="en-US" dirty="0"/>
          </a:p>
          <a:p>
            <a:endParaRPr lang="en-US" dirty="0"/>
          </a:p>
          <a:p>
            <a:endParaRPr lang="en-US" dirty="0"/>
          </a:p>
        </p:txBody>
      </p:sp>
    </p:spTree>
    <p:extLst>
      <p:ext uri="{BB962C8B-B14F-4D97-AF65-F5344CB8AC3E}">
        <p14:creationId xmlns:p14="http://schemas.microsoft.com/office/powerpoint/2010/main" val="669470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5C7D0-7729-44B6-A39E-86997FBD42A7}"/>
              </a:ext>
            </a:extLst>
          </p:cNvPr>
          <p:cNvSpPr>
            <a:spLocks noGrp="1"/>
          </p:cNvSpPr>
          <p:nvPr>
            <p:ph type="title"/>
          </p:nvPr>
        </p:nvSpPr>
        <p:spPr/>
        <p:txBody>
          <a:bodyPr/>
          <a:lstStyle/>
          <a:p>
            <a:r>
              <a:rPr lang="en-US" dirty="0"/>
              <a:t>Why are these important for media professionals?</a:t>
            </a:r>
          </a:p>
        </p:txBody>
      </p:sp>
      <p:sp>
        <p:nvSpPr>
          <p:cNvPr id="3" name="Content Placeholder 2">
            <a:extLst>
              <a:ext uri="{FF2B5EF4-FFF2-40B4-BE49-F238E27FC236}">
                <a16:creationId xmlns:a16="http://schemas.microsoft.com/office/drawing/2014/main" id="{4B4E73F6-4B43-498D-B97E-AA6DE452F722}"/>
              </a:ext>
            </a:extLst>
          </p:cNvPr>
          <p:cNvSpPr>
            <a:spLocks noGrp="1"/>
          </p:cNvSpPr>
          <p:nvPr>
            <p:ph idx="1"/>
          </p:nvPr>
        </p:nvSpPr>
        <p:spPr/>
        <p:txBody>
          <a:bodyPr/>
          <a:lstStyle/>
          <a:p>
            <a:r>
              <a:rPr lang="en-US" b="1" dirty="0"/>
              <a:t>Monitoring content: </a:t>
            </a:r>
            <a:r>
              <a:rPr lang="en-US" dirty="0"/>
              <a:t>Analytics can show a newspaper what type of content gets the most attention and which sections of their online publications are getting the most attention, show patterns.  </a:t>
            </a:r>
          </a:p>
          <a:p>
            <a:r>
              <a:rPr lang="en-US" b="1" dirty="0"/>
              <a:t>Monitoring audiences: </a:t>
            </a:r>
            <a:r>
              <a:rPr lang="en-US" dirty="0"/>
              <a:t>Demographics and how you can best serve those demographics.</a:t>
            </a:r>
          </a:p>
          <a:p>
            <a:r>
              <a:rPr lang="en-US" b="1" dirty="0"/>
              <a:t>Advertising (where the money comes from): </a:t>
            </a:r>
            <a:r>
              <a:rPr lang="en-US" dirty="0"/>
              <a:t>One example, newspapers can use analytics to determine where their strongest geographic audiences are located and use that to appeal to advertisers looking to reach those audiences.</a:t>
            </a:r>
            <a:endParaRPr lang="en-US" b="1" dirty="0"/>
          </a:p>
        </p:txBody>
      </p:sp>
    </p:spTree>
    <p:extLst>
      <p:ext uri="{BB962C8B-B14F-4D97-AF65-F5344CB8AC3E}">
        <p14:creationId xmlns:p14="http://schemas.microsoft.com/office/powerpoint/2010/main" val="382597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hlinkClick r:id="rId2"/>
              </a:rPr>
              <a:t>Google analytics </a:t>
            </a:r>
            <a:r>
              <a:rPr lang="en-US" dirty="0"/>
              <a:t>is a popular option</a:t>
            </a:r>
          </a:p>
        </p:txBody>
      </p:sp>
      <p:sp>
        <p:nvSpPr>
          <p:cNvPr id="3" name="Content Placeholder 2"/>
          <p:cNvSpPr>
            <a:spLocks noGrp="1"/>
          </p:cNvSpPr>
          <p:nvPr>
            <p:ph idx="1"/>
          </p:nvPr>
        </p:nvSpPr>
        <p:spPr/>
        <p:txBody>
          <a:bodyPr/>
          <a:lstStyle/>
          <a:p>
            <a:r>
              <a:rPr lang="en-US" dirty="0"/>
              <a:t>Basically Google puts tracking code on your site. Based on the information collected, they can provide you with information that can be useful. </a:t>
            </a:r>
          </a:p>
        </p:txBody>
      </p:sp>
      <p:pic>
        <p:nvPicPr>
          <p:cNvPr id="4" name="Picture 3"/>
          <p:cNvPicPr>
            <a:picLocks noChangeAspect="1"/>
          </p:cNvPicPr>
          <p:nvPr/>
        </p:nvPicPr>
        <p:blipFill rotWithShape="1">
          <a:blip r:embed="rId3"/>
          <a:srcRect l="30340" t="24434" r="14225" b="38280"/>
          <a:stretch/>
        </p:blipFill>
        <p:spPr>
          <a:xfrm>
            <a:off x="2726574" y="3300153"/>
            <a:ext cx="6217920" cy="2352502"/>
          </a:xfrm>
          <a:prstGeom prst="rect">
            <a:avLst/>
          </a:prstGeom>
        </p:spPr>
      </p:pic>
    </p:spTree>
    <p:extLst>
      <p:ext uri="{BB962C8B-B14F-4D97-AF65-F5344CB8AC3E}">
        <p14:creationId xmlns:p14="http://schemas.microsoft.com/office/powerpoint/2010/main" val="158645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 the writer this won’t be your main job but you’ll need to be familiar with analytics. Let’s look at their </a:t>
            </a:r>
            <a:r>
              <a:rPr lang="en-US" dirty="0">
                <a:hlinkClick r:id="rId2"/>
              </a:rPr>
              <a:t>demo page</a:t>
            </a:r>
            <a:r>
              <a:rPr lang="en-US" dirty="0"/>
              <a:t>. </a:t>
            </a:r>
          </a:p>
        </p:txBody>
      </p:sp>
      <p:pic>
        <p:nvPicPr>
          <p:cNvPr id="7" name="Content Placeholder 6">
            <a:extLst>
              <a:ext uri="{FF2B5EF4-FFF2-40B4-BE49-F238E27FC236}">
                <a16:creationId xmlns:a16="http://schemas.microsoft.com/office/drawing/2014/main" id="{03617C64-92F5-A5B8-3252-31FCF3984BE1}"/>
              </a:ext>
            </a:extLst>
          </p:cNvPr>
          <p:cNvPicPr>
            <a:picLocks noGrp="1" noChangeAspect="1"/>
          </p:cNvPicPr>
          <p:nvPr>
            <p:ph idx="1"/>
          </p:nvPr>
        </p:nvPicPr>
        <p:blipFill rotWithShape="1">
          <a:blip r:embed="rId3"/>
          <a:srcRect t="8945" b="6531"/>
          <a:stretch/>
        </p:blipFill>
        <p:spPr>
          <a:xfrm>
            <a:off x="2228144" y="2214879"/>
            <a:ext cx="7735712" cy="3677921"/>
          </a:xfrm>
        </p:spPr>
      </p:pic>
    </p:spTree>
    <p:extLst>
      <p:ext uri="{BB962C8B-B14F-4D97-AF65-F5344CB8AC3E}">
        <p14:creationId xmlns:p14="http://schemas.microsoft.com/office/powerpoint/2010/main" val="3493202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B0550-3AE6-E98C-98E7-F6411626154C}"/>
              </a:ext>
            </a:extLst>
          </p:cNvPr>
          <p:cNvSpPr>
            <a:spLocks noGrp="1"/>
          </p:cNvSpPr>
          <p:nvPr>
            <p:ph type="title"/>
          </p:nvPr>
        </p:nvSpPr>
        <p:spPr/>
        <p:txBody>
          <a:bodyPr/>
          <a:lstStyle/>
          <a:p>
            <a:r>
              <a:rPr lang="en-US" dirty="0"/>
              <a:t>As with anything, there are terms you will need to understand. For example: </a:t>
            </a:r>
          </a:p>
        </p:txBody>
      </p:sp>
      <p:sp>
        <p:nvSpPr>
          <p:cNvPr id="3" name="Content Placeholder 2">
            <a:extLst>
              <a:ext uri="{FF2B5EF4-FFF2-40B4-BE49-F238E27FC236}">
                <a16:creationId xmlns:a16="http://schemas.microsoft.com/office/drawing/2014/main" id="{8F102679-8E80-7760-8C8B-9D16ED24C432}"/>
              </a:ext>
            </a:extLst>
          </p:cNvPr>
          <p:cNvSpPr>
            <a:spLocks noGrp="1"/>
          </p:cNvSpPr>
          <p:nvPr>
            <p:ph idx="1"/>
          </p:nvPr>
        </p:nvSpPr>
        <p:spPr>
          <a:xfrm>
            <a:off x="838200" y="1825625"/>
            <a:ext cx="8057972" cy="4351338"/>
          </a:xfrm>
        </p:spPr>
        <p:txBody>
          <a:bodyPr>
            <a:normAutofit fontScale="92500" lnSpcReduction="10000"/>
          </a:bodyPr>
          <a:lstStyle/>
          <a:p>
            <a:pPr algn="l" fontAlgn="base">
              <a:buFont typeface="Arial" panose="020B0604020202020204" pitchFamily="34" charset="0"/>
              <a:buChar char="•"/>
            </a:pPr>
            <a:r>
              <a:rPr lang="en-US" b="0" i="0" dirty="0">
                <a:solidFill>
                  <a:srgbClr val="1F1F1F"/>
                </a:solidFill>
                <a:effectLst/>
                <a:latin typeface="Google Sans Text"/>
              </a:rPr>
              <a:t>A session is a period during which a user is engaged with your website or app.</a:t>
            </a:r>
          </a:p>
          <a:p>
            <a:pPr algn="l" fontAlgn="base">
              <a:buFont typeface="Arial" panose="020B0604020202020204" pitchFamily="34" charset="0"/>
              <a:buChar char="•"/>
            </a:pPr>
            <a:r>
              <a:rPr lang="en-US" b="0" i="0" dirty="0">
                <a:solidFill>
                  <a:srgbClr val="1F1F1F"/>
                </a:solidFill>
                <a:effectLst/>
                <a:latin typeface="Google Sans Text"/>
              </a:rPr>
              <a:t>An engaged session is a session that lasts longer than 10 seconds, has a conversion event or has at least 2 pageviews or </a:t>
            </a:r>
            <a:r>
              <a:rPr lang="en-US" b="0" i="0" dirty="0" err="1">
                <a:solidFill>
                  <a:srgbClr val="1F1F1F"/>
                </a:solidFill>
                <a:effectLst/>
                <a:latin typeface="Google Sans Text"/>
              </a:rPr>
              <a:t>screenviews</a:t>
            </a:r>
            <a:r>
              <a:rPr lang="en-US" b="0" i="0" dirty="0">
                <a:solidFill>
                  <a:srgbClr val="1F1F1F"/>
                </a:solidFill>
                <a:effectLst/>
                <a:latin typeface="Google Sans Text"/>
              </a:rPr>
              <a:t>. (Can be lots of different conversions. Doesn’t mean a purchase)</a:t>
            </a:r>
          </a:p>
          <a:p>
            <a:pPr fontAlgn="base"/>
            <a:r>
              <a:rPr lang="en-US" dirty="0"/>
              <a:t>Events in Google Analytics measure specific interactions on your website or app. (You designate which events you want counted as conversions). Conversions represent user actions that are valuable to your business, and to measure them in Analytics, you need to identify an important event and mark it as a conversion.</a:t>
            </a:r>
            <a:endParaRPr lang="en-US" b="0" i="0" dirty="0">
              <a:solidFill>
                <a:srgbClr val="1F1F1F"/>
              </a:solidFill>
              <a:effectLst/>
              <a:latin typeface="Google Sans Text"/>
            </a:endParaRPr>
          </a:p>
          <a:p>
            <a:pPr algn="l" fontAlgn="base">
              <a:buFont typeface="Arial" panose="020B0604020202020204" pitchFamily="34" charset="0"/>
              <a:buChar char="•"/>
            </a:pPr>
            <a:endParaRPr lang="en-US" b="0" i="0" dirty="0">
              <a:solidFill>
                <a:srgbClr val="1F1F1F"/>
              </a:solidFill>
              <a:effectLst/>
              <a:latin typeface="Google Sans Text"/>
            </a:endParaRPr>
          </a:p>
          <a:p>
            <a:pPr algn="l" fontAlgn="base">
              <a:buFont typeface="Arial" panose="020B0604020202020204" pitchFamily="34" charset="0"/>
              <a:buChar char="•"/>
            </a:pPr>
            <a:endParaRPr lang="en-US" b="0" i="0" dirty="0">
              <a:solidFill>
                <a:srgbClr val="1F1F1F"/>
              </a:solidFill>
              <a:effectLst/>
              <a:latin typeface="Google Sans Text"/>
            </a:endParaRPr>
          </a:p>
          <a:p>
            <a:endParaRPr lang="en-US" dirty="0"/>
          </a:p>
        </p:txBody>
      </p:sp>
      <p:pic>
        <p:nvPicPr>
          <p:cNvPr id="4" name="Picture 3">
            <a:extLst>
              <a:ext uri="{FF2B5EF4-FFF2-40B4-BE49-F238E27FC236}">
                <a16:creationId xmlns:a16="http://schemas.microsoft.com/office/drawing/2014/main" id="{E8D1A2D5-1BDC-482E-8A8A-7595F6F78B65}"/>
              </a:ext>
            </a:extLst>
          </p:cNvPr>
          <p:cNvPicPr>
            <a:picLocks noChangeAspect="1"/>
          </p:cNvPicPr>
          <p:nvPr/>
        </p:nvPicPr>
        <p:blipFill>
          <a:blip r:embed="rId2"/>
          <a:stretch>
            <a:fillRect/>
          </a:stretch>
        </p:blipFill>
        <p:spPr>
          <a:xfrm>
            <a:off x="9093041" y="2073241"/>
            <a:ext cx="3098959" cy="2489328"/>
          </a:xfrm>
          <a:prstGeom prst="rect">
            <a:avLst/>
          </a:prstGeom>
        </p:spPr>
      </p:pic>
    </p:spTree>
    <p:extLst>
      <p:ext uri="{BB962C8B-B14F-4D97-AF65-F5344CB8AC3E}">
        <p14:creationId xmlns:p14="http://schemas.microsoft.com/office/powerpoint/2010/main" val="159060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B77-7E7A-4F4D-9694-75D65CE184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800F7D-AC4A-49A5-B6F7-3DD3521F8426}"/>
              </a:ext>
            </a:extLst>
          </p:cNvPr>
          <p:cNvSpPr>
            <a:spLocks noGrp="1"/>
          </p:cNvSpPr>
          <p:nvPr>
            <p:ph idx="1"/>
          </p:nvPr>
        </p:nvSpPr>
        <p:spPr/>
        <p:txBody>
          <a:bodyPr>
            <a:normAutofit fontScale="85000" lnSpcReduction="10000"/>
          </a:bodyPr>
          <a:lstStyle/>
          <a:p>
            <a:r>
              <a:rPr lang="en-US" dirty="0">
                <a:solidFill>
                  <a:srgbClr val="1F1F1F"/>
                </a:solidFill>
                <a:latin typeface="Google Sans Text"/>
              </a:rPr>
              <a:t>The engagement rate is the </a:t>
            </a:r>
            <a:r>
              <a:rPr lang="en-US" b="1" dirty="0">
                <a:solidFill>
                  <a:srgbClr val="1F1F1F"/>
                </a:solidFill>
                <a:latin typeface="Google Sans Text"/>
              </a:rPr>
              <a:t>percentage of engaged sessions</a:t>
            </a:r>
            <a:r>
              <a:rPr lang="en-US" dirty="0">
                <a:solidFill>
                  <a:srgbClr val="1F1F1F"/>
                </a:solidFill>
                <a:latin typeface="Google Sans Text"/>
              </a:rPr>
              <a:t> on your website or mobile app. The bounce rate is the opposite of the engagement rate. The bounce rate is the </a:t>
            </a:r>
            <a:r>
              <a:rPr lang="en-US" b="1" dirty="0">
                <a:solidFill>
                  <a:srgbClr val="1F1F1F"/>
                </a:solidFill>
                <a:latin typeface="Google Sans Text"/>
              </a:rPr>
              <a:t>percentage of sessions that were not engaged</a:t>
            </a:r>
            <a:r>
              <a:rPr lang="en-US" dirty="0">
                <a:solidFill>
                  <a:srgbClr val="1F1F1F"/>
                </a:solidFill>
                <a:latin typeface="Google Sans Text"/>
              </a:rPr>
              <a:t>.</a:t>
            </a:r>
          </a:p>
          <a:p>
            <a:r>
              <a:rPr lang="en-US" dirty="0">
                <a:solidFill>
                  <a:srgbClr val="1F1F1F"/>
                </a:solidFill>
                <a:latin typeface="Google Sans"/>
              </a:rPr>
              <a:t>An example:</a:t>
            </a:r>
          </a:p>
          <a:p>
            <a:r>
              <a:rPr lang="en-US" dirty="0">
                <a:solidFill>
                  <a:srgbClr val="1F1F1F"/>
                </a:solidFill>
                <a:latin typeface="Google Sans Text"/>
              </a:rPr>
              <a:t>For instance, a user visits your website, reads some content for less than 10 seconds, and then leaves. While they were on your website, they didn't trigger any events or visit any other pages.</a:t>
            </a:r>
          </a:p>
          <a:p>
            <a:r>
              <a:rPr lang="en-US" dirty="0">
                <a:solidFill>
                  <a:srgbClr val="1F1F1F"/>
                </a:solidFill>
                <a:latin typeface="Google Sans Text"/>
              </a:rPr>
              <a:t>In this instance because the user didn't match any of the criteria of an engaged session (the session was less than 10 seconds, no conversion event occurred, and there were not at least 2 pageviews or </a:t>
            </a:r>
            <a:r>
              <a:rPr lang="en-US" dirty="0" err="1">
                <a:solidFill>
                  <a:srgbClr val="1F1F1F"/>
                </a:solidFill>
                <a:latin typeface="Google Sans Text"/>
              </a:rPr>
              <a:t>screenviews</a:t>
            </a:r>
            <a:r>
              <a:rPr lang="en-US" dirty="0">
                <a:solidFill>
                  <a:srgbClr val="1F1F1F"/>
                </a:solidFill>
                <a:latin typeface="Google Sans Text"/>
              </a:rPr>
              <a:t>), the session would not count as an engaged session. If this were the only session on your website, the engagement rate would be 0% and the bounce rate would be 100%.</a:t>
            </a:r>
          </a:p>
          <a:p>
            <a:endParaRPr lang="en-US" dirty="0">
              <a:solidFill>
                <a:srgbClr val="1F1F1F"/>
              </a:solidFill>
              <a:latin typeface="Google Sans Text"/>
            </a:endParaRPr>
          </a:p>
          <a:p>
            <a:endParaRPr lang="en-US" dirty="0"/>
          </a:p>
        </p:txBody>
      </p:sp>
    </p:spTree>
    <p:extLst>
      <p:ext uri="{BB962C8B-B14F-4D97-AF65-F5344CB8AC3E}">
        <p14:creationId xmlns:p14="http://schemas.microsoft.com/office/powerpoint/2010/main" val="3205552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0F58A-70A6-2EC3-BE83-36465FC4883D}"/>
              </a:ext>
            </a:extLst>
          </p:cNvPr>
          <p:cNvSpPr>
            <a:spLocks noGrp="1"/>
          </p:cNvSpPr>
          <p:nvPr>
            <p:ph type="title"/>
          </p:nvPr>
        </p:nvSpPr>
        <p:spPr/>
        <p:txBody>
          <a:bodyPr/>
          <a:lstStyle/>
          <a:p>
            <a:r>
              <a:rPr lang="en-US" dirty="0"/>
              <a:t>To put this in terms of a mass information provider:</a:t>
            </a:r>
          </a:p>
        </p:txBody>
      </p:sp>
      <p:sp>
        <p:nvSpPr>
          <p:cNvPr id="3" name="Content Placeholder 2">
            <a:extLst>
              <a:ext uri="{FF2B5EF4-FFF2-40B4-BE49-F238E27FC236}">
                <a16:creationId xmlns:a16="http://schemas.microsoft.com/office/drawing/2014/main" id="{50F6F755-E594-3796-E4B4-4FE1D5388DD7}"/>
              </a:ext>
            </a:extLst>
          </p:cNvPr>
          <p:cNvSpPr>
            <a:spLocks noGrp="1"/>
          </p:cNvSpPr>
          <p:nvPr>
            <p:ph idx="1"/>
          </p:nvPr>
        </p:nvSpPr>
        <p:spPr/>
        <p:txBody>
          <a:bodyPr/>
          <a:lstStyle/>
          <a:p>
            <a:r>
              <a:rPr lang="en-US" dirty="0"/>
              <a:t>Why didn’t the person stay on the article and read it?</a:t>
            </a:r>
          </a:p>
          <a:p>
            <a:r>
              <a:rPr lang="en-US" dirty="0"/>
              <a:t>Why didn’t they click on another link available on the page? </a:t>
            </a:r>
          </a:p>
          <a:p>
            <a:r>
              <a:rPr lang="en-US" dirty="0"/>
              <a:t>How did the person get to your article? </a:t>
            </a:r>
          </a:p>
        </p:txBody>
      </p:sp>
    </p:spTree>
    <p:extLst>
      <p:ext uri="{BB962C8B-B14F-4D97-AF65-F5344CB8AC3E}">
        <p14:creationId xmlns:p14="http://schemas.microsoft.com/office/powerpoint/2010/main" val="4009007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t>
            </a:r>
            <a:r>
              <a:rPr lang="en-US" dirty="0">
                <a:hlinkClick r:id="rId2"/>
              </a:rPr>
              <a:t>data drives the news</a:t>
            </a:r>
            <a:r>
              <a:rPr lang="en-US" dirty="0"/>
              <a:t>: is there a problem with readers deciding news?</a:t>
            </a:r>
          </a:p>
        </p:txBody>
      </p:sp>
      <p:sp>
        <p:nvSpPr>
          <p:cNvPr id="3" name="Content Placeholder 2"/>
          <p:cNvSpPr>
            <a:spLocks noGrp="1"/>
          </p:cNvSpPr>
          <p:nvPr>
            <p:ph idx="1"/>
          </p:nvPr>
        </p:nvSpPr>
        <p:spPr/>
        <p:txBody>
          <a:bodyPr>
            <a:normAutofit/>
          </a:bodyPr>
          <a:lstStyle/>
          <a:p>
            <a:r>
              <a:rPr lang="en-US" dirty="0"/>
              <a:t>Raju </a:t>
            </a:r>
            <a:r>
              <a:rPr lang="en-US" dirty="0" err="1"/>
              <a:t>Narisetti</a:t>
            </a:r>
            <a:r>
              <a:rPr lang="en-US" dirty="0"/>
              <a:t> of the Washington Post says it’s often difficult for those editors to suddenly accept that there is a lot of data and that the data says something about engagement, about what readers care about, what readers don’t care about, and to accept that you have to be able to use a mix of this data and your own news judgement to determine content priorities.</a:t>
            </a:r>
          </a:p>
        </p:txBody>
      </p:sp>
    </p:spTree>
    <p:extLst>
      <p:ext uri="{BB962C8B-B14F-4D97-AF65-F5344CB8AC3E}">
        <p14:creationId xmlns:p14="http://schemas.microsoft.com/office/powerpoint/2010/main" val="1622381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actuality, it has other uses for publications</a:t>
            </a:r>
          </a:p>
        </p:txBody>
      </p:sp>
      <p:sp>
        <p:nvSpPr>
          <p:cNvPr id="3" name="Content Placeholder 2"/>
          <p:cNvSpPr>
            <a:spLocks noGrp="1"/>
          </p:cNvSpPr>
          <p:nvPr>
            <p:ph idx="1"/>
          </p:nvPr>
        </p:nvSpPr>
        <p:spPr/>
        <p:txBody>
          <a:bodyPr>
            <a:normAutofit/>
          </a:bodyPr>
          <a:lstStyle/>
          <a:p>
            <a:r>
              <a:rPr lang="en-US" dirty="0"/>
              <a:t>Analytics data is helping editors determine how, where and for how long content should be displayed. </a:t>
            </a:r>
          </a:p>
          <a:p>
            <a:r>
              <a:rPr lang="en-US" dirty="0"/>
              <a:t>Raju </a:t>
            </a:r>
            <a:r>
              <a:rPr lang="en-US" dirty="0" err="1"/>
              <a:t>Narisetti</a:t>
            </a:r>
            <a:r>
              <a:rPr lang="en-US" dirty="0"/>
              <a:t> of the Washington Post, explained how The Post uses analytics data to determine the best way to cover a particular story. "</a:t>
            </a:r>
            <a:r>
              <a:rPr lang="en-US" i="1" dirty="0"/>
              <a:t>Can we do podcasts? Can we do a photo gallery? Can we do any kind of user-generated content?</a:t>
            </a:r>
            <a:r>
              <a:rPr lang="en-US" dirty="0"/>
              <a:t>"</a:t>
            </a:r>
          </a:p>
        </p:txBody>
      </p:sp>
    </p:spTree>
    <p:extLst>
      <p:ext uri="{BB962C8B-B14F-4D97-AF65-F5344CB8AC3E}">
        <p14:creationId xmlns:p14="http://schemas.microsoft.com/office/powerpoint/2010/main" val="1364953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encourage you to: </a:t>
            </a:r>
          </a:p>
        </p:txBody>
      </p:sp>
      <p:sp>
        <p:nvSpPr>
          <p:cNvPr id="3" name="Content Placeholder 2"/>
          <p:cNvSpPr>
            <a:spLocks noGrp="1"/>
          </p:cNvSpPr>
          <p:nvPr>
            <p:ph idx="1"/>
          </p:nvPr>
        </p:nvSpPr>
        <p:spPr/>
        <p:txBody>
          <a:bodyPr/>
          <a:lstStyle/>
          <a:p>
            <a:r>
              <a:rPr lang="en-US" dirty="0">
                <a:hlinkClick r:id="rId2"/>
              </a:rPr>
              <a:t>Google Analytics Academy </a:t>
            </a:r>
            <a:r>
              <a:rPr lang="en-US" dirty="0"/>
              <a:t>is free if you’d like to really learn more. </a:t>
            </a:r>
          </a:p>
        </p:txBody>
      </p:sp>
    </p:spTree>
    <p:extLst>
      <p:ext uri="{BB962C8B-B14F-4D97-AF65-F5344CB8AC3E}">
        <p14:creationId xmlns:p14="http://schemas.microsoft.com/office/powerpoint/2010/main" val="253340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E8CF-6BE5-480A-A062-5BF631C21564}"/>
              </a:ext>
            </a:extLst>
          </p:cNvPr>
          <p:cNvSpPr>
            <a:spLocks noGrp="1"/>
          </p:cNvSpPr>
          <p:nvPr>
            <p:ph type="title"/>
          </p:nvPr>
        </p:nvSpPr>
        <p:spPr/>
        <p:txBody>
          <a:bodyPr>
            <a:normAutofit fontScale="90000"/>
          </a:bodyPr>
          <a:lstStyle/>
          <a:p>
            <a:r>
              <a:rPr lang="en-US" dirty="0"/>
              <a:t>As a writer, you’ll need to keep an eye on your professional social media accounts analytics as well </a:t>
            </a:r>
          </a:p>
        </p:txBody>
      </p:sp>
      <p:pic>
        <p:nvPicPr>
          <p:cNvPr id="3" name="Picture 2">
            <a:extLst>
              <a:ext uri="{FF2B5EF4-FFF2-40B4-BE49-F238E27FC236}">
                <a16:creationId xmlns:a16="http://schemas.microsoft.com/office/drawing/2014/main" id="{23B24CBE-24FE-7ADF-1687-A723F2675C2A}"/>
              </a:ext>
            </a:extLst>
          </p:cNvPr>
          <p:cNvPicPr>
            <a:picLocks noChangeAspect="1"/>
          </p:cNvPicPr>
          <p:nvPr/>
        </p:nvPicPr>
        <p:blipFill rotWithShape="1">
          <a:blip r:embed="rId2"/>
          <a:srcRect t="10918" r="60298" b="4679"/>
          <a:stretch/>
        </p:blipFill>
        <p:spPr>
          <a:xfrm>
            <a:off x="6297669" y="1965960"/>
            <a:ext cx="4893761" cy="2926080"/>
          </a:xfrm>
          <a:prstGeom prst="rect">
            <a:avLst/>
          </a:prstGeom>
        </p:spPr>
      </p:pic>
      <p:sp>
        <p:nvSpPr>
          <p:cNvPr id="6" name="Content Placeholder 5">
            <a:extLst>
              <a:ext uri="{FF2B5EF4-FFF2-40B4-BE49-F238E27FC236}">
                <a16:creationId xmlns:a16="http://schemas.microsoft.com/office/drawing/2014/main" id="{568702BA-3073-4A8C-1154-15FA4BAA4E68}"/>
              </a:ext>
            </a:extLst>
          </p:cNvPr>
          <p:cNvSpPr>
            <a:spLocks noGrp="1"/>
          </p:cNvSpPr>
          <p:nvPr>
            <p:ph idx="1"/>
          </p:nvPr>
        </p:nvSpPr>
        <p:spPr/>
        <p:txBody>
          <a:bodyPr/>
          <a:lstStyle/>
          <a:p>
            <a:endParaRPr lang="en-US" dirty="0"/>
          </a:p>
        </p:txBody>
      </p:sp>
      <p:graphicFrame>
        <p:nvGraphicFramePr>
          <p:cNvPr id="7" name="Object 6">
            <a:extLst>
              <a:ext uri="{FF2B5EF4-FFF2-40B4-BE49-F238E27FC236}">
                <a16:creationId xmlns:a16="http://schemas.microsoft.com/office/drawing/2014/main" id="{81EFEAAF-E85C-2708-18BF-5DFE1F94D7C0}"/>
              </a:ext>
            </a:extLst>
          </p:cNvPr>
          <p:cNvGraphicFramePr>
            <a:graphicFrameLocks noChangeAspect="1"/>
          </p:cNvGraphicFramePr>
          <p:nvPr>
            <p:extLst>
              <p:ext uri="{D42A27DB-BD31-4B8C-83A1-F6EECF244321}">
                <p14:modId xmlns:p14="http://schemas.microsoft.com/office/powerpoint/2010/main" val="3570490538"/>
              </p:ext>
            </p:extLst>
          </p:nvPr>
        </p:nvGraphicFramePr>
        <p:xfrm>
          <a:off x="2079248" y="1531774"/>
          <a:ext cx="2558654" cy="4206240"/>
        </p:xfrm>
        <a:graphic>
          <a:graphicData uri="http://schemas.openxmlformats.org/presentationml/2006/ole">
            <mc:AlternateContent xmlns:mc="http://schemas.openxmlformats.org/markup-compatibility/2006">
              <mc:Choice xmlns:v="urn:schemas-microsoft-com:vml" Requires="v">
                <p:oleObj r:id="rId3" imgW="3606120" imgH="5929920" progId="">
                  <p:embed/>
                </p:oleObj>
              </mc:Choice>
              <mc:Fallback>
                <p:oleObj r:id="rId3" imgW="3606120" imgH="5929920" progId="">
                  <p:embed/>
                  <p:pic>
                    <p:nvPicPr>
                      <p:cNvPr id="0" name=""/>
                      <p:cNvPicPr/>
                      <p:nvPr/>
                    </p:nvPicPr>
                    <p:blipFill>
                      <a:blip r:embed="rId4"/>
                      <a:stretch>
                        <a:fillRect/>
                      </a:stretch>
                    </p:blipFill>
                    <p:spPr>
                      <a:xfrm>
                        <a:off x="2079248" y="1531774"/>
                        <a:ext cx="2558654" cy="420624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DDF2679E-CFFA-3D77-B946-A2688F6211F4}"/>
              </a:ext>
            </a:extLst>
          </p:cNvPr>
          <p:cNvGraphicFramePr>
            <a:graphicFrameLocks noChangeAspect="1"/>
          </p:cNvGraphicFramePr>
          <p:nvPr>
            <p:extLst>
              <p:ext uri="{D42A27DB-BD31-4B8C-83A1-F6EECF244321}">
                <p14:modId xmlns:p14="http://schemas.microsoft.com/office/powerpoint/2010/main" val="3927065755"/>
              </p:ext>
            </p:extLst>
          </p:nvPr>
        </p:nvGraphicFramePr>
        <p:xfrm>
          <a:off x="4965870" y="1027906"/>
          <a:ext cx="2458500" cy="4480560"/>
        </p:xfrm>
        <a:graphic>
          <a:graphicData uri="http://schemas.openxmlformats.org/presentationml/2006/ole">
            <mc:AlternateContent xmlns:mc="http://schemas.openxmlformats.org/markup-compatibility/2006">
              <mc:Choice xmlns:v="urn:schemas-microsoft-com:vml" Requires="v">
                <p:oleObj r:id="rId5" imgW="3656880" imgH="6666480" progId="">
                  <p:embed/>
                </p:oleObj>
              </mc:Choice>
              <mc:Fallback>
                <p:oleObj r:id="rId5" imgW="3656880" imgH="6666480" progId="">
                  <p:embed/>
                  <p:pic>
                    <p:nvPicPr>
                      <p:cNvPr id="0" name=""/>
                      <p:cNvPicPr/>
                      <p:nvPr/>
                    </p:nvPicPr>
                    <p:blipFill>
                      <a:blip r:embed="rId6"/>
                      <a:stretch>
                        <a:fillRect/>
                      </a:stretch>
                    </p:blipFill>
                    <p:spPr>
                      <a:xfrm>
                        <a:off x="4965870" y="1027906"/>
                        <a:ext cx="2458500" cy="4480560"/>
                      </a:xfrm>
                      <a:prstGeom prst="rect">
                        <a:avLst/>
                      </a:prstGeom>
                    </p:spPr>
                  </p:pic>
                </p:oleObj>
              </mc:Fallback>
            </mc:AlternateContent>
          </a:graphicData>
        </a:graphic>
      </p:graphicFrame>
    </p:spTree>
    <p:extLst>
      <p:ext uri="{BB962C8B-B14F-4D97-AF65-F5344CB8AC3E}">
        <p14:creationId xmlns:p14="http://schemas.microsoft.com/office/powerpoint/2010/main" val="3314010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debate is over what </a:t>
            </a:r>
            <a:r>
              <a:rPr lang="en-US" dirty="0">
                <a:hlinkClick r:id="rId2"/>
              </a:rPr>
              <a:t>metrics matter</a:t>
            </a:r>
            <a:endParaRPr lang="en-US" dirty="0"/>
          </a:p>
        </p:txBody>
      </p:sp>
      <p:sp>
        <p:nvSpPr>
          <p:cNvPr id="3" name="Content Placeholder 2"/>
          <p:cNvSpPr>
            <a:spLocks noGrp="1"/>
          </p:cNvSpPr>
          <p:nvPr>
            <p:ph idx="1"/>
          </p:nvPr>
        </p:nvSpPr>
        <p:spPr/>
        <p:txBody>
          <a:bodyPr/>
          <a:lstStyle/>
          <a:p>
            <a:r>
              <a:rPr lang="en-US" dirty="0"/>
              <a:t>Reach (vanity metric) vs. Engagement</a:t>
            </a:r>
          </a:p>
          <a:p>
            <a:r>
              <a:rPr lang="en-US" dirty="0"/>
              <a:t>No. of followers (vanity metric)</a:t>
            </a:r>
          </a:p>
          <a:p>
            <a:r>
              <a:rPr lang="en-US" dirty="0"/>
              <a:t>Quantity of visitors vs. Quality </a:t>
            </a:r>
            <a:r>
              <a:rPr lang="en-US"/>
              <a:t>of visitors</a:t>
            </a:r>
            <a:endParaRPr lang="en-US" dirty="0"/>
          </a:p>
        </p:txBody>
      </p:sp>
    </p:spTree>
    <p:extLst>
      <p:ext uri="{BB962C8B-B14F-4D97-AF65-F5344CB8AC3E}">
        <p14:creationId xmlns:p14="http://schemas.microsoft.com/office/powerpoint/2010/main" val="1047297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2030</TotalTime>
  <Words>853</Words>
  <Application>Microsoft Office PowerPoint</Application>
  <PresentationFormat>Widescreen</PresentationFormat>
  <Paragraphs>41</Paragraphs>
  <Slides>13</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13</vt:i4>
      </vt:variant>
    </vt:vector>
  </HeadingPairs>
  <TitlesOfParts>
    <vt:vector size="19" baseType="lpstr">
      <vt:lpstr>Arial</vt:lpstr>
      <vt:lpstr>Calibri</vt:lpstr>
      <vt:lpstr>Calibri Light</vt:lpstr>
      <vt:lpstr>Google Sans</vt:lpstr>
      <vt:lpstr>Google Sans Text</vt:lpstr>
      <vt:lpstr>Office Theme</vt:lpstr>
      <vt:lpstr>Analytics</vt:lpstr>
      <vt:lpstr>What are website analytics?</vt:lpstr>
      <vt:lpstr>Why are these important for media professionals?</vt:lpstr>
      <vt:lpstr>Google analytics is a popular option</vt:lpstr>
      <vt:lpstr>As the writer this won’t be your main job but you’ll need to be familiar with analytics. Let’s look at their demo page. </vt:lpstr>
      <vt:lpstr>As with anything, there are terms you will need to understand. For example: </vt:lpstr>
      <vt:lpstr>PowerPoint Presentation</vt:lpstr>
      <vt:lpstr>To put this in terms of a mass information provider:</vt:lpstr>
      <vt:lpstr>When data drives the news: is there a problem with readers deciding news?</vt:lpstr>
      <vt:lpstr>In actuality, it has other uses for publications</vt:lpstr>
      <vt:lpstr>I encourage you to: </vt:lpstr>
      <vt:lpstr>As a writer, you’ll need to keep an eye on your professional social media accounts analytics as well </vt:lpstr>
      <vt:lpstr>The debate is over what metrics matter</vt:lpstr>
    </vt:vector>
  </TitlesOfParts>
  <Company>Purdue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Analytics</dc:title>
  <dc:creator>Natt, Jane G</dc:creator>
  <cp:lastModifiedBy>Natt, Jane G</cp:lastModifiedBy>
  <cp:revision>146</cp:revision>
  <dcterms:created xsi:type="dcterms:W3CDTF">2017-12-04T14:05:59Z</dcterms:created>
  <dcterms:modified xsi:type="dcterms:W3CDTF">2024-02-14T18:36:22Z</dcterms:modified>
</cp:coreProperties>
</file>